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306" r:id="rId5"/>
    <p:sldId id="274" r:id="rId6"/>
    <p:sldId id="275" r:id="rId7"/>
    <p:sldId id="276" r:id="rId8"/>
    <p:sldId id="280" r:id="rId9"/>
    <p:sldId id="277" r:id="rId10"/>
    <p:sldId id="258" r:id="rId11"/>
    <p:sldId id="265" r:id="rId12"/>
    <p:sldId id="281" r:id="rId13"/>
    <p:sldId id="259" r:id="rId14"/>
    <p:sldId id="266" r:id="rId15"/>
    <p:sldId id="267" r:id="rId16"/>
    <p:sldId id="282" r:id="rId17"/>
    <p:sldId id="268" r:id="rId18"/>
    <p:sldId id="260" r:id="rId19"/>
    <p:sldId id="278" r:id="rId20"/>
    <p:sldId id="283" r:id="rId21"/>
    <p:sldId id="279" r:id="rId22"/>
    <p:sldId id="269" r:id="rId23"/>
    <p:sldId id="270" r:id="rId24"/>
    <p:sldId id="261" r:id="rId25"/>
    <p:sldId id="271" r:id="rId26"/>
    <p:sldId id="272" r:id="rId27"/>
    <p:sldId id="273" r:id="rId28"/>
    <p:sldId id="307" r:id="rId29"/>
    <p:sldId id="262" r:id="rId30"/>
    <p:sldId id="290" r:id="rId31"/>
    <p:sldId id="284" r:id="rId32"/>
    <p:sldId id="263" r:id="rId33"/>
    <p:sldId id="285" r:id="rId34"/>
    <p:sldId id="286" r:id="rId35"/>
    <p:sldId id="287" r:id="rId36"/>
    <p:sldId id="288" r:id="rId37"/>
    <p:sldId id="289" r:id="rId38"/>
    <p:sldId id="308" r:id="rId39"/>
    <p:sldId id="291" r:id="rId40"/>
    <p:sldId id="292" r:id="rId41"/>
    <p:sldId id="305" r:id="rId42"/>
    <p:sldId id="293" r:id="rId43"/>
    <p:sldId id="304" r:id="rId44"/>
    <p:sldId id="298" r:id="rId45"/>
    <p:sldId id="300" r:id="rId46"/>
    <p:sldId id="302" r:id="rId47"/>
    <p:sldId id="295" r:id="rId48"/>
    <p:sldId id="297" r:id="rId49"/>
    <p:sldId id="294" r:id="rId50"/>
    <p:sldId id="299" r:id="rId51"/>
    <p:sldId id="301" r:id="rId52"/>
    <p:sldId id="303" r:id="rId53"/>
    <p:sldId id="296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28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8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3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3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3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4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6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4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0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5270F-88DF-46DA-9A8A-445E0A279B2C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9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Leaf#Veins" TargetMode="External"/><Relationship Id="rId3" Type="http://schemas.openxmlformats.org/officeDocument/2006/relationships/hyperlink" Target="http://en.wikipedia.org/wiki/Porate_pollen" TargetMode="External"/><Relationship Id="rId7" Type="http://schemas.openxmlformats.org/officeDocument/2006/relationships/hyperlink" Target="http://en.wikipedia.org/wiki/Radicle" TargetMode="External"/><Relationship Id="rId2" Type="http://schemas.openxmlformats.org/officeDocument/2006/relationships/hyperlink" Target="http://en.wikipedia.org/wiki/Furro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Adventitious" TargetMode="External"/><Relationship Id="rId5" Type="http://schemas.openxmlformats.org/officeDocument/2006/relationships/hyperlink" Target="http://en.wikipedia.org/wiki/Plant_stem" TargetMode="External"/><Relationship Id="rId10" Type="http://schemas.openxmlformats.org/officeDocument/2006/relationships/hyperlink" Target="http://en.wiktionary.org/wiki/reticulate" TargetMode="External"/><Relationship Id="rId4" Type="http://schemas.openxmlformats.org/officeDocument/2006/relationships/hyperlink" Target="http://en.wikipedia.org/wiki/Cotyledon" TargetMode="External"/><Relationship Id="rId9" Type="http://schemas.openxmlformats.org/officeDocument/2006/relationships/hyperlink" Target="http://en.wikipedia.org/wiki/Parallel_(geometry)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Green Plant Phylogeny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  <a:p>
            <a:r>
              <a:rPr lang="en-US" dirty="0"/>
              <a:t>Judd et al pp. 157-187</a:t>
            </a:r>
          </a:p>
        </p:txBody>
      </p:sp>
    </p:spTree>
    <p:extLst>
      <p:ext uri="{BB962C8B-B14F-4D97-AF65-F5344CB8AC3E}">
        <p14:creationId xmlns:p14="http://schemas.microsoft.com/office/powerpoint/2010/main" val="3321020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505700" cy="646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962400" y="5798820"/>
            <a:ext cx="1905000" cy="6781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505700" y="2514600"/>
            <a:ext cx="990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05700" y="4267200"/>
            <a:ext cx="163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 formed during cytokinesis (cell division)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629400" y="4267200"/>
            <a:ext cx="8763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886200" y="152400"/>
            <a:ext cx="1676400" cy="3701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172200" y="5467529"/>
            <a:ext cx="685800" cy="857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38800" y="63246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 deal with oxygen, and flavonoids to deal with UV radiation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44577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Transition to Land</a:t>
            </a:r>
          </a:p>
        </p:txBody>
      </p:sp>
    </p:spTree>
    <p:extLst>
      <p:ext uri="{BB962C8B-B14F-4D97-AF65-F5344CB8AC3E}">
        <p14:creationId xmlns:p14="http://schemas.microsoft.com/office/powerpoint/2010/main" val="1295496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Chara</a:t>
            </a:r>
            <a:r>
              <a:rPr lang="en-US" dirty="0"/>
              <a:t>– a green alga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397736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Multicellular Sporophyte– Liverworts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</p:spTree>
    <p:extLst>
      <p:ext uri="{BB962C8B-B14F-4D97-AF65-F5344CB8AC3E}">
        <p14:creationId xmlns:p14="http://schemas.microsoft.com/office/powerpoint/2010/main" val="3140117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4" y="152400"/>
            <a:ext cx="8601075" cy="629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934200" y="2227385"/>
            <a:ext cx="19050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019800" y="2895600"/>
            <a:ext cx="18669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29000" y="5036820"/>
            <a:ext cx="533400" cy="3003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136490" y="3836491"/>
            <a:ext cx="167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 polyphyletic nature of “bryophytes” in this tree, but most recent data (2018) accepts a monophyletic bryophyte clade</a:t>
            </a:r>
          </a:p>
        </p:txBody>
      </p:sp>
      <p:sp>
        <p:nvSpPr>
          <p:cNvPr id="8" name="Oval 7"/>
          <p:cNvSpPr/>
          <p:nvPr/>
        </p:nvSpPr>
        <p:spPr>
          <a:xfrm>
            <a:off x="2362200" y="5567065"/>
            <a:ext cx="2743200" cy="605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38600" y="4426690"/>
            <a:ext cx="1828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95600" y="152400"/>
            <a:ext cx="1905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72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Liverworts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Thallose</a:t>
            </a:r>
            <a:r>
              <a:rPr lang="en-US" dirty="0"/>
              <a:t> liverwort-- </a:t>
            </a:r>
            <a:r>
              <a:rPr lang="en-US" dirty="0" err="1"/>
              <a:t>Marchantia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Leafy liverwort-- Radula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92" y="2692051"/>
            <a:ext cx="3901440" cy="2916936"/>
          </a:xfrm>
        </p:spPr>
      </p:pic>
    </p:spTree>
    <p:extLst>
      <p:ext uri="{BB962C8B-B14F-4D97-AF65-F5344CB8AC3E}">
        <p14:creationId xmlns:p14="http://schemas.microsoft.com/office/powerpoint/2010/main" val="1378927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158445" cy="4876691"/>
          </a:xfrm>
        </p:spPr>
      </p:pic>
    </p:spTree>
    <p:extLst>
      <p:ext uri="{BB962C8B-B14F-4D97-AF65-F5344CB8AC3E}">
        <p14:creationId xmlns:p14="http://schemas.microsoft.com/office/powerpoint/2010/main" val="3563988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Stomata– </a:t>
            </a:r>
            <a:r>
              <a:rPr lang="en-US" dirty="0" err="1"/>
              <a:t>Orthotrichum</a:t>
            </a:r>
            <a:r>
              <a:rPr lang="en-US" dirty="0"/>
              <a:t> </a:t>
            </a:r>
            <a:r>
              <a:rPr lang="en-US" dirty="0" err="1"/>
              <a:t>rupestre</a:t>
            </a:r>
            <a:r>
              <a:rPr lang="en-US" dirty="0"/>
              <a:t> (moss)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58" y="1600200"/>
            <a:ext cx="6657484" cy="4525963"/>
          </a:xfrm>
        </p:spPr>
      </p:pic>
    </p:spTree>
    <p:extLst>
      <p:ext uri="{BB962C8B-B14F-4D97-AF65-F5344CB8AC3E}">
        <p14:creationId xmlns:p14="http://schemas.microsoft.com/office/powerpoint/2010/main" val="2417265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Hornworts– note persistently green sporophyte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524000"/>
            <a:ext cx="6323907" cy="5197141"/>
          </a:xfrm>
        </p:spPr>
      </p:pic>
    </p:spTree>
    <p:extLst>
      <p:ext uri="{BB962C8B-B14F-4D97-AF65-F5344CB8AC3E}">
        <p14:creationId xmlns:p14="http://schemas.microsoft.com/office/powerpoint/2010/main" val="796456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0" y="5715000"/>
            <a:ext cx="3276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553200" y="3200400"/>
            <a:ext cx="18288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467600" y="2362200"/>
            <a:ext cx="685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05500" y="3962400"/>
            <a:ext cx="19050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93970" y="4648200"/>
            <a:ext cx="23622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67600" y="4844534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development of main axis &amp; side branches</a:t>
            </a:r>
          </a:p>
        </p:txBody>
      </p:sp>
      <p:sp>
        <p:nvSpPr>
          <p:cNvPr id="9" name="Oval 8"/>
          <p:cNvSpPr/>
          <p:nvPr/>
        </p:nvSpPr>
        <p:spPr>
          <a:xfrm>
            <a:off x="7456170" y="2667000"/>
            <a:ext cx="92583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90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Xylem is formed from </a:t>
            </a:r>
            <a:r>
              <a:rPr lang="en-US" dirty="0" err="1"/>
              <a:t>tracheids</a:t>
            </a:r>
            <a:r>
              <a:rPr lang="en-US" dirty="0"/>
              <a:t> and vessel elements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70036"/>
            <a:ext cx="6023144" cy="4525963"/>
          </a:xfrm>
        </p:spPr>
      </p:pic>
      <p:sp>
        <p:nvSpPr>
          <p:cNvPr id="3" name="Left Brace 2"/>
          <p:cNvSpPr/>
          <p:nvPr/>
        </p:nvSpPr>
        <p:spPr>
          <a:xfrm rot="16200000">
            <a:off x="2927985" y="5000625"/>
            <a:ext cx="400050" cy="2590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38400" y="6469380"/>
            <a:ext cx="236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tracheids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6200000">
            <a:off x="5432167" y="4435733"/>
            <a:ext cx="1251466" cy="2438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81600" y="6457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Vessel elements</a:t>
            </a:r>
          </a:p>
        </p:txBody>
      </p:sp>
    </p:spTree>
    <p:extLst>
      <p:ext uri="{BB962C8B-B14F-4D97-AF65-F5344CB8AC3E}">
        <p14:creationId xmlns:p14="http://schemas.microsoft.com/office/powerpoint/2010/main" val="366922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Get…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this…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4" y="2692051"/>
            <a:ext cx="3901440" cy="291693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To this…?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787"/>
            <a:ext cx="4041775" cy="2693464"/>
          </a:xfrm>
        </p:spPr>
      </p:pic>
      <p:sp>
        <p:nvSpPr>
          <p:cNvPr id="2" name="TextBox 1"/>
          <p:cNvSpPr txBox="1"/>
          <p:nvPr/>
        </p:nvSpPr>
        <p:spPr>
          <a:xfrm>
            <a:off x="838200" y="5867400"/>
            <a:ext cx="358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Anabaena </a:t>
            </a:r>
            <a:r>
              <a:rPr lang="en-US" dirty="0" err="1"/>
              <a:t>azollae</a:t>
            </a:r>
            <a:r>
              <a:rPr lang="en-US" dirty="0"/>
              <a:t> (cyanobacterium)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5025" y="5867400"/>
            <a:ext cx="419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Plectocephalus</a:t>
            </a:r>
            <a:r>
              <a:rPr lang="en-US" dirty="0"/>
              <a:t> </a:t>
            </a:r>
            <a:r>
              <a:rPr lang="en-US" dirty="0" err="1"/>
              <a:t>rothrockii</a:t>
            </a:r>
            <a:r>
              <a:rPr lang="en-US" dirty="0"/>
              <a:t> (Asteraceae)</a:t>
            </a:r>
          </a:p>
        </p:txBody>
      </p:sp>
    </p:spTree>
    <p:extLst>
      <p:ext uri="{BB962C8B-B14F-4D97-AF65-F5344CB8AC3E}">
        <p14:creationId xmlns:p14="http://schemas.microsoft.com/office/powerpoint/2010/main" val="256907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Lignin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12620"/>
            <a:ext cx="6953250" cy="4032885"/>
          </a:xfrm>
        </p:spPr>
      </p:pic>
    </p:spTree>
    <p:extLst>
      <p:ext uri="{BB962C8B-B14F-4D97-AF65-F5344CB8AC3E}">
        <p14:creationId xmlns:p14="http://schemas.microsoft.com/office/powerpoint/2010/main" val="264158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Primary and Secondary Xylem:  Vascular Cambium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00"/>
          <a:stretch/>
        </p:blipFill>
        <p:spPr>
          <a:xfrm>
            <a:off x="1560428" y="2628900"/>
            <a:ext cx="6023144" cy="1600200"/>
          </a:xfrm>
        </p:spPr>
      </p:pic>
    </p:spTree>
    <p:extLst>
      <p:ext uri="{BB962C8B-B14F-4D97-AF65-F5344CB8AC3E}">
        <p14:creationId xmlns:p14="http://schemas.microsoft.com/office/powerpoint/2010/main" val="370525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Lycophytes</a:t>
            </a:r>
            <a:r>
              <a:rPr lang="en-US" dirty="0"/>
              <a:t>– </a:t>
            </a:r>
            <a:r>
              <a:rPr lang="en-US" dirty="0" err="1"/>
              <a:t>Selaginella</a:t>
            </a:r>
            <a:r>
              <a:rPr lang="en-US" dirty="0"/>
              <a:t> </a:t>
            </a:r>
            <a:r>
              <a:rPr lang="en-US" dirty="0" err="1"/>
              <a:t>underwoodii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Sporangia in leaf axils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41158"/>
            <a:ext cx="4041775" cy="3218722"/>
          </a:xfrm>
        </p:spPr>
      </p:pic>
    </p:spTree>
    <p:extLst>
      <p:ext uri="{BB962C8B-B14F-4D97-AF65-F5344CB8AC3E}">
        <p14:creationId xmlns:p14="http://schemas.microsoft.com/office/powerpoint/2010/main" val="305087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Pteridium</a:t>
            </a:r>
            <a:r>
              <a:rPr lang="en-US" dirty="0"/>
              <a:t> </a:t>
            </a:r>
            <a:r>
              <a:rPr lang="en-US" dirty="0" err="1"/>
              <a:t>aquilinum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Sporangia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73279"/>
            <a:ext cx="4041775" cy="3154479"/>
          </a:xfrm>
        </p:spPr>
      </p:pic>
    </p:spTree>
    <p:extLst>
      <p:ext uri="{BB962C8B-B14F-4D97-AF65-F5344CB8AC3E}">
        <p14:creationId xmlns:p14="http://schemas.microsoft.com/office/powerpoint/2010/main" val="34139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26" y="389910"/>
            <a:ext cx="6767774" cy="640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7010400" y="2537460"/>
            <a:ext cx="1143000" cy="11963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743200" y="6018794"/>
            <a:ext cx="1676400" cy="3820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9600" y="1371600"/>
            <a:ext cx="16002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9100" y="2510135"/>
            <a:ext cx="7620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3957935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Extinct polyphyletic</a:t>
            </a:r>
          </a:p>
          <a:p>
            <a:r>
              <a:rPr lang="en-US" dirty="0"/>
              <a:t>taxa within “Gymnosperms” </a:t>
            </a:r>
          </a:p>
        </p:txBody>
      </p:sp>
    </p:spTree>
    <p:extLst>
      <p:ext uri="{BB962C8B-B14F-4D97-AF65-F5344CB8AC3E}">
        <p14:creationId xmlns:p14="http://schemas.microsoft.com/office/powerpoint/2010/main" val="1831477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r>
              <a:rPr lang="en-US" dirty="0"/>
              <a:t>-- conifers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Pinus</a:t>
            </a:r>
            <a:r>
              <a:rPr lang="en-US" dirty="0"/>
              <a:t> </a:t>
            </a:r>
            <a:r>
              <a:rPr lang="en-US" dirty="0" err="1"/>
              <a:t>edulis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Juniperus</a:t>
            </a:r>
            <a:r>
              <a:rPr lang="en-US" dirty="0"/>
              <a:t> </a:t>
            </a:r>
            <a:r>
              <a:rPr lang="en-US" dirty="0" err="1"/>
              <a:t>osteosperma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12750"/>
            <a:ext cx="4041775" cy="3075538"/>
          </a:xfrm>
        </p:spPr>
      </p:pic>
    </p:spTree>
    <p:extLst>
      <p:ext uri="{BB962C8B-B14F-4D97-AF65-F5344CB8AC3E}">
        <p14:creationId xmlns:p14="http://schemas.microsoft.com/office/powerpoint/2010/main" val="3565983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r>
              <a:rPr lang="en-US" dirty="0"/>
              <a:t>-- </a:t>
            </a:r>
            <a:r>
              <a:rPr lang="en-US" dirty="0" err="1"/>
              <a:t>Gnetophytes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Ephedra </a:t>
            </a:r>
            <a:r>
              <a:rPr lang="en-US" dirty="0" err="1"/>
              <a:t>trifurca</a:t>
            </a:r>
            <a:r>
              <a:rPr lang="en-US" dirty="0"/>
              <a:t>– pollen strobili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3727"/>
            <a:ext cx="4040188" cy="345358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Ephedra </a:t>
            </a:r>
            <a:r>
              <a:rPr lang="en-US" dirty="0" err="1"/>
              <a:t>trifurca</a:t>
            </a:r>
            <a:r>
              <a:rPr lang="en-US" dirty="0"/>
              <a:t>– ovulate strobili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40" y="2174875"/>
            <a:ext cx="3015944" cy="3951288"/>
          </a:xfrm>
        </p:spPr>
      </p:pic>
    </p:spTree>
    <p:extLst>
      <p:ext uri="{BB962C8B-B14F-4D97-AF65-F5344CB8AC3E}">
        <p14:creationId xmlns:p14="http://schemas.microsoft.com/office/powerpoint/2010/main" val="2122894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r>
              <a:rPr lang="en-US" dirty="0"/>
              <a:t>-- </a:t>
            </a:r>
            <a:r>
              <a:rPr lang="en-US" dirty="0" err="1"/>
              <a:t>Gnetophytes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Welwitchia</a:t>
            </a:r>
            <a:r>
              <a:rPr lang="en-US" dirty="0"/>
              <a:t> mirabilis– ovulate plant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Welwitchia</a:t>
            </a:r>
            <a:r>
              <a:rPr lang="en-US" dirty="0"/>
              <a:t> mirabilis– pollen plant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24" y="2174875"/>
            <a:ext cx="2640777" cy="395128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05" y="2174875"/>
            <a:ext cx="2640777" cy="3951288"/>
          </a:xfrm>
        </p:spPr>
      </p:pic>
    </p:spTree>
    <p:extLst>
      <p:ext uri="{BB962C8B-B14F-4D97-AF65-F5344CB8AC3E}">
        <p14:creationId xmlns:p14="http://schemas.microsoft.com/office/powerpoint/2010/main" val="930109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8440-7357-44B1-BC3D-487EF7EFE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r>
              <a:rPr lang="en-US" dirty="0"/>
              <a:t>-- </a:t>
            </a:r>
            <a:r>
              <a:rPr lang="en-US" dirty="0" err="1"/>
              <a:t>Gnetum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96F6F-9960-46B7-A694-9DB96C60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95400"/>
            <a:ext cx="6172200" cy="4116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FCB1D2-0641-4D95-92AE-E4D710E44FD5}"/>
              </a:ext>
            </a:extLst>
          </p:cNvPr>
          <p:cNvSpPr txBox="1"/>
          <p:nvPr/>
        </p:nvSpPr>
        <p:spPr>
          <a:xfrm>
            <a:off x="2286000" y="58674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genus of </a:t>
            </a:r>
            <a:r>
              <a:rPr lang="en-US"/>
              <a:t>tropical evergreen </a:t>
            </a:r>
            <a:r>
              <a:rPr lang="en-US" dirty="0"/>
              <a:t>trees, shrubs and vines</a:t>
            </a:r>
          </a:p>
        </p:txBody>
      </p:sp>
    </p:spTree>
    <p:extLst>
      <p:ext uri="{BB962C8B-B14F-4D97-AF65-F5344CB8AC3E}">
        <p14:creationId xmlns:p14="http://schemas.microsoft.com/office/powerpoint/2010/main" val="2478421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228600"/>
            <a:ext cx="8534400" cy="64129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91200" y="2743200"/>
            <a:ext cx="914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315200" y="2743200"/>
            <a:ext cx="914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24200" y="1143000"/>
            <a:ext cx="8382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38200" y="1219200"/>
            <a:ext cx="18288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66800" y="2743200"/>
            <a:ext cx="152400" cy="213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800" y="5105400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 Grade</a:t>
            </a:r>
          </a:p>
        </p:txBody>
      </p:sp>
      <p:sp>
        <p:nvSpPr>
          <p:cNvPr id="7" name="Oval 6"/>
          <p:cNvSpPr/>
          <p:nvPr/>
        </p:nvSpPr>
        <p:spPr>
          <a:xfrm>
            <a:off x="4114800" y="5867400"/>
            <a:ext cx="23622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2667000" y="5867400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6648450" y="6096001"/>
            <a:ext cx="1676400" cy="140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3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23548" cy="637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436203" y="3829747"/>
            <a:ext cx="21336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743700" y="3048000"/>
            <a:ext cx="1641848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53300" y="432503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Leads to first chloroplasts.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939540"/>
            <a:ext cx="243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photosynthetic </a:t>
            </a:r>
          </a:p>
          <a:p>
            <a:r>
              <a:rPr lang="en-US" sz="1600" dirty="0"/>
              <a:t>oxygen evolving </a:t>
            </a:r>
          </a:p>
          <a:p>
            <a:r>
              <a:rPr lang="en-US" sz="1600" dirty="0"/>
              <a:t>organisms have </a:t>
            </a:r>
          </a:p>
          <a:p>
            <a:r>
              <a:rPr lang="en-US" sz="1600" dirty="0"/>
              <a:t>chlorophyll a.  Cyanobacteria have Chlorophyll a and other pigments called </a:t>
            </a:r>
            <a:r>
              <a:rPr lang="en-US" sz="1600" dirty="0" err="1"/>
              <a:t>phycobilins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09600" y="3048000"/>
            <a:ext cx="1524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389126" y="5556280"/>
            <a:ext cx="2438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95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Many Angiosperm </a:t>
            </a:r>
            <a:r>
              <a:rPr lang="en-US" dirty="0" err="1"/>
              <a:t>Synapomorphies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Seed produced within a carpel with a stigmatic surface for pollen germination</a:t>
            </a:r>
          </a:p>
          <a:p>
            <a:r>
              <a:rPr lang="en-US" dirty="0"/>
              <a:t>Very reduced female gametophyte, usually just seven cells</a:t>
            </a:r>
          </a:p>
          <a:p>
            <a:r>
              <a:rPr lang="en-US" dirty="0"/>
              <a:t>Double fertilization</a:t>
            </a:r>
          </a:p>
          <a:p>
            <a:r>
              <a:rPr lang="en-US" dirty="0"/>
              <a:t>Triploid endosperm</a:t>
            </a:r>
          </a:p>
          <a:p>
            <a:r>
              <a:rPr lang="en-US" dirty="0"/>
              <a:t>Fruit– seed within mature ovary</a:t>
            </a:r>
          </a:p>
        </p:txBody>
      </p:sp>
    </p:spTree>
    <p:extLst>
      <p:ext uri="{BB962C8B-B14F-4D97-AF65-F5344CB8AC3E}">
        <p14:creationId xmlns:p14="http://schemas.microsoft.com/office/powerpoint/2010/main" val="3064158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357813" cy="435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of the Carpel</a:t>
            </a:r>
            <a:br>
              <a:rPr lang="en-US" dirty="0"/>
            </a:br>
            <a:r>
              <a:rPr lang="en-US" sz="3100" dirty="0"/>
              <a:t>(One Hypothesis)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17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8763000" cy="49399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 Grade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50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 Grade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Basal Angiosperms</a:t>
            </a:r>
          </a:p>
          <a:p>
            <a:r>
              <a:rPr lang="en-US" dirty="0"/>
              <a:t>Trend from </a:t>
            </a:r>
            <a:r>
              <a:rPr lang="en-US" dirty="0" err="1"/>
              <a:t>Apocarpic</a:t>
            </a:r>
            <a:r>
              <a:rPr lang="en-US" dirty="0"/>
              <a:t> to </a:t>
            </a:r>
            <a:r>
              <a:rPr lang="en-US" dirty="0" err="1"/>
              <a:t>Syncarpic</a:t>
            </a:r>
            <a:endParaRPr lang="en-US" dirty="0"/>
          </a:p>
          <a:p>
            <a:r>
              <a:rPr lang="en-US" dirty="0"/>
              <a:t>Trend from poorly differentiated filaments and anthers to better differentiated</a:t>
            </a:r>
          </a:p>
          <a:p>
            <a:r>
              <a:rPr lang="en-US" dirty="0"/>
              <a:t>Trend from poorly differentiated style and stigma to better differentiated</a:t>
            </a:r>
          </a:p>
        </p:txBody>
      </p:sp>
    </p:spTree>
    <p:extLst>
      <p:ext uri="{BB962C8B-B14F-4D97-AF65-F5344CB8AC3E}">
        <p14:creationId xmlns:p14="http://schemas.microsoft.com/office/powerpoint/2010/main" val="3652529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Amborella</a:t>
            </a:r>
            <a:r>
              <a:rPr lang="en-US" dirty="0"/>
              <a:t> </a:t>
            </a:r>
            <a:r>
              <a:rPr lang="en-US" dirty="0" err="1"/>
              <a:t>trichopoda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9" y="1600200"/>
            <a:ext cx="3395501" cy="45259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3652837" cy="4321492"/>
          </a:xfrm>
        </p:spPr>
      </p:pic>
    </p:spTree>
    <p:extLst>
      <p:ext uri="{BB962C8B-B14F-4D97-AF65-F5344CB8AC3E}">
        <p14:creationId xmlns:p14="http://schemas.microsoft.com/office/powerpoint/2010/main" val="3427741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Nymphaeales</a:t>
            </a:r>
            <a:r>
              <a:rPr lang="en-US" dirty="0"/>
              <a:t>– the water lilies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29F0C5C-3582-4F9D-8BBE-996F133E3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67173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Austrobaileyales</a:t>
            </a:r>
            <a:r>
              <a:rPr lang="en-US" dirty="0"/>
              <a:t>:  </a:t>
            </a:r>
            <a:r>
              <a:rPr lang="en-US" dirty="0" err="1"/>
              <a:t>Illium</a:t>
            </a:r>
            <a:r>
              <a:rPr lang="en-US" dirty="0"/>
              <a:t> </a:t>
            </a:r>
            <a:r>
              <a:rPr lang="en-US" dirty="0" err="1"/>
              <a:t>verum</a:t>
            </a:r>
            <a:r>
              <a:rPr lang="en-US" dirty="0"/>
              <a:t> (Star Anise)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408A60-8374-4BFC-8423-B20DEB26B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28" y="1676400"/>
            <a:ext cx="3394472" cy="45259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9E8BE-58B3-4822-A30A-BB84516B9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14600"/>
            <a:ext cx="400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5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 Grade to </a:t>
            </a:r>
            <a:r>
              <a:rPr lang="en-US" dirty="0" err="1"/>
              <a:t>Magnoliids</a:t>
            </a:r>
            <a:r>
              <a:rPr lang="en-US" dirty="0"/>
              <a:t>, Monocots and Eudicots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8229600" cy="2133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Fusion of carpel margins rather than just sealed by a secretion </a:t>
            </a:r>
          </a:p>
          <a:p>
            <a:r>
              <a:rPr lang="en-US" dirty="0"/>
              <a:t>Better differentiation of flower parts.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43154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06BF9-9850-4D1F-ADFD-944A4FD64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Magnoliid Clade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E8BB3-A76D-4C5F-B52C-17F1526B1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2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Magnoliids:  </a:t>
            </a:r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Anemopsis</a:t>
            </a:r>
            <a:r>
              <a:rPr lang="en-US" dirty="0"/>
              <a:t> </a:t>
            </a:r>
            <a:r>
              <a:rPr lang="en-US" dirty="0" err="1"/>
              <a:t>californica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76" y="1600200"/>
            <a:ext cx="5028847" cy="4525963"/>
          </a:xfrm>
        </p:spPr>
      </p:pic>
    </p:spTree>
    <p:extLst>
      <p:ext uri="{BB962C8B-B14F-4D97-AF65-F5344CB8AC3E}">
        <p14:creationId xmlns:p14="http://schemas.microsoft.com/office/powerpoint/2010/main" val="4205939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2250DB-4B30-4FE5-9AD3-3FD44AC66A18}"/>
              </a:ext>
            </a:extLst>
          </p:cNvPr>
          <p:cNvSpPr/>
          <p:nvPr/>
        </p:nvSpPr>
        <p:spPr>
          <a:xfrm>
            <a:off x="228600" y="2971800"/>
            <a:ext cx="8763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AB487897-B020-4DC0-BE51-F0835D2CFB55}"/>
              </a:ext>
            </a:extLst>
          </p:cNvPr>
          <p:cNvSpPr/>
          <p:nvPr/>
        </p:nvSpPr>
        <p:spPr>
          <a:xfrm>
            <a:off x="213049" y="1981200"/>
            <a:ext cx="762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056378-7279-4A18-BA18-C997C845BB97}"/>
              </a:ext>
            </a:extLst>
          </p:cNvPr>
          <p:cNvSpPr txBox="1"/>
          <p:nvPr/>
        </p:nvSpPr>
        <p:spPr>
          <a:xfrm rot="16200000">
            <a:off x="-472751" y="8417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Earth born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B0382-F8F6-4DB4-B26C-D16C153A33A6}"/>
              </a:ext>
            </a:extLst>
          </p:cNvPr>
          <p:cNvSpPr txBox="1"/>
          <p:nvPr/>
        </p:nvSpPr>
        <p:spPr>
          <a:xfrm rot="16200000">
            <a:off x="-1006152" y="421083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4.54 Billion years ago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7EE6D-AD2D-4438-97AD-99446639D5FF}"/>
              </a:ext>
            </a:extLst>
          </p:cNvPr>
          <p:cNvSpPr txBox="1"/>
          <p:nvPr/>
        </p:nvSpPr>
        <p:spPr>
          <a:xfrm rot="16200000">
            <a:off x="2319045" y="934229"/>
            <a:ext cx="167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Bacteria appear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C463961-B0B3-4CC6-917E-A669B2180659}"/>
              </a:ext>
            </a:extLst>
          </p:cNvPr>
          <p:cNvSpPr/>
          <p:nvPr/>
        </p:nvSpPr>
        <p:spPr>
          <a:xfrm>
            <a:off x="3124200" y="21336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E2AF9-2B76-4840-8B2B-21D441B560D4}"/>
              </a:ext>
            </a:extLst>
          </p:cNvPr>
          <p:cNvSpPr txBox="1"/>
          <p:nvPr/>
        </p:nvSpPr>
        <p:spPr>
          <a:xfrm rot="16200000">
            <a:off x="1978088" y="437877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&gt;3.5 Billion years ago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65A73-A23E-44C5-9AD2-26C3332B8248}"/>
              </a:ext>
            </a:extLst>
          </p:cNvPr>
          <p:cNvSpPr txBox="1"/>
          <p:nvPr/>
        </p:nvSpPr>
        <p:spPr>
          <a:xfrm rot="16200000">
            <a:off x="5691283" y="1014319"/>
            <a:ext cx="270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plants– “green algae”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FEF0030-9AAD-4C85-A00E-1DDBE0726462}"/>
              </a:ext>
            </a:extLst>
          </p:cNvPr>
          <p:cNvSpPr/>
          <p:nvPr/>
        </p:nvSpPr>
        <p:spPr>
          <a:xfrm>
            <a:off x="7010400" y="2590800"/>
            <a:ext cx="76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31701-3269-4D19-BF92-AB0910286EFF}"/>
              </a:ext>
            </a:extLst>
          </p:cNvPr>
          <p:cNvSpPr txBox="1"/>
          <p:nvPr/>
        </p:nvSpPr>
        <p:spPr>
          <a:xfrm rot="16200000">
            <a:off x="6090167" y="430102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Billion years ago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5C5129-4C90-4DB7-9847-8B2328F1B2E8}"/>
              </a:ext>
            </a:extLst>
          </p:cNvPr>
          <p:cNvSpPr txBox="1"/>
          <p:nvPr/>
        </p:nvSpPr>
        <p:spPr>
          <a:xfrm rot="5400000" flipV="1">
            <a:off x="6714623" y="1163690"/>
            <a:ext cx="27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land plants (liverworts)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58E8C6A-FE2A-44A7-A38E-4DA8BFE97D08}"/>
              </a:ext>
            </a:extLst>
          </p:cNvPr>
          <p:cNvSpPr/>
          <p:nvPr/>
        </p:nvSpPr>
        <p:spPr>
          <a:xfrm>
            <a:off x="8077200" y="2743200"/>
            <a:ext cx="76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3D6E34-B8A6-480C-A805-527E68CF493C}"/>
              </a:ext>
            </a:extLst>
          </p:cNvPr>
          <p:cNvSpPr txBox="1"/>
          <p:nvPr/>
        </p:nvSpPr>
        <p:spPr>
          <a:xfrm rot="16200000">
            <a:off x="6934200" y="435156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450 Million years ago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1E18B4-7C2F-430B-89C5-7F8DA57E86C0}"/>
              </a:ext>
            </a:extLst>
          </p:cNvPr>
          <p:cNvSpPr txBox="1"/>
          <p:nvPr/>
        </p:nvSpPr>
        <p:spPr>
          <a:xfrm rot="16200000">
            <a:off x="7543800" y="934229"/>
            <a:ext cx="235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flowering plants 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ADEC6E8-C187-44C6-94AD-811029FC672F}"/>
              </a:ext>
            </a:extLst>
          </p:cNvPr>
          <p:cNvSpPr/>
          <p:nvPr/>
        </p:nvSpPr>
        <p:spPr>
          <a:xfrm>
            <a:off x="8763000" y="2438400"/>
            <a:ext cx="45719" cy="4167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A1C1D2-66F6-40E9-9859-CBBDF1777713}"/>
              </a:ext>
            </a:extLst>
          </p:cNvPr>
          <p:cNvSpPr txBox="1"/>
          <p:nvPr/>
        </p:nvSpPr>
        <p:spPr>
          <a:xfrm rot="16200000">
            <a:off x="7505700" y="431579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140 Million years ago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346460-97B2-49DB-A2DC-DE7631C5AFA3}"/>
              </a:ext>
            </a:extLst>
          </p:cNvPr>
          <p:cNvSpPr txBox="1"/>
          <p:nvPr/>
        </p:nvSpPr>
        <p:spPr>
          <a:xfrm>
            <a:off x="762000" y="6324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comparison, first Homo sapiens appeared about 150,000 years ago!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6C6943F-CF51-4372-9E19-ECD7B2BFA6D4}"/>
              </a:ext>
            </a:extLst>
          </p:cNvPr>
          <p:cNvCxnSpPr>
            <a:stCxn id="18" idx="3"/>
          </p:cNvCxnSpPr>
          <p:nvPr/>
        </p:nvCxnSpPr>
        <p:spPr>
          <a:xfrm flipV="1">
            <a:off x="7696200" y="3317030"/>
            <a:ext cx="1295400" cy="319223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604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Magnoliids:  </a:t>
            </a:r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Aristolochia</a:t>
            </a:r>
            <a:r>
              <a:rPr lang="en-US" dirty="0"/>
              <a:t> </a:t>
            </a:r>
            <a:r>
              <a:rPr lang="en-US" dirty="0" err="1"/>
              <a:t>watsonii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268"/>
            <a:ext cx="3418740" cy="5130114"/>
          </a:xfrm>
        </p:spPr>
      </p:pic>
    </p:spTree>
    <p:extLst>
      <p:ext uri="{BB962C8B-B14F-4D97-AF65-F5344CB8AC3E}">
        <p14:creationId xmlns:p14="http://schemas.microsoft.com/office/powerpoint/2010/main" val="885679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760061"/>
          <a:ext cx="8229600" cy="420624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monocots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dicots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parts of each flower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threes (flowers are trimerous)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fours or fives (tetramerous or pentamerous)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</a:t>
                      </a:r>
                      <a:r>
                        <a:rPr lang="en-US">
                          <a:hlinkClick r:id="rId2" tooltip="Furrow"/>
                        </a:rPr>
                        <a:t>furrows</a:t>
                      </a:r>
                      <a:r>
                        <a:rPr lang="en-US"/>
                        <a:t> or </a:t>
                      </a:r>
                      <a:r>
                        <a:rPr lang="en-US">
                          <a:hlinkClick r:id="rId3" tooltip="Porate pollen"/>
                        </a:rPr>
                        <a:t>pores</a:t>
                      </a:r>
                      <a:r>
                        <a:rPr lang="en-US"/>
                        <a:t> in pollen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three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</a:t>
                      </a:r>
                      <a:r>
                        <a:rPr lang="en-US">
                          <a:hlinkClick r:id="rId4" tooltip="Cotyledon"/>
                        </a:rPr>
                        <a:t>cotyledons</a:t>
                      </a:r>
                      <a:r>
                        <a:rPr lang="en-US"/>
                        <a:t> (leaves in the seed)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two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Arrangement of vascular bundles in the </a:t>
                      </a:r>
                      <a:r>
                        <a:rPr lang="en-US">
                          <a:hlinkClick r:id="rId5" tooltip="Plant stem"/>
                        </a:rPr>
                        <a:t>stem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scattered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concentric circles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Roots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are </a:t>
                      </a:r>
                      <a:r>
                        <a:rPr lang="en-US">
                          <a:hlinkClick r:id="rId6" tooltip="Adventitious"/>
                        </a:rPr>
                        <a:t>adventitious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develop from the </a:t>
                      </a:r>
                      <a:r>
                        <a:rPr lang="en-US">
                          <a:hlinkClick r:id="rId7" tooltip="Radicle"/>
                        </a:rPr>
                        <a:t>radicle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Arrangement of major </a:t>
                      </a:r>
                      <a:r>
                        <a:rPr lang="en-US">
                          <a:hlinkClick r:id="rId8" tooltip="Leaf"/>
                        </a:rPr>
                        <a:t>leaf veins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9" tooltip="Parallel (geometry)"/>
                        </a:rPr>
                        <a:t>parallel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10" tooltip="wiktionary:reticulate"/>
                        </a:rPr>
                        <a:t>reticulate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1760061"/>
          <a:ext cx="8229600" cy="420624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monocots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dicots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parts of each flower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threes (flowers are trimerous)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fours or fives (tetramerous or </a:t>
                      </a:r>
                      <a:r>
                        <a:rPr lang="en-US" dirty="0" err="1"/>
                        <a:t>pentamerous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</a:t>
                      </a:r>
                      <a:r>
                        <a:rPr lang="en-US">
                          <a:hlinkClick r:id="rId2" tooltip="Furrow"/>
                        </a:rPr>
                        <a:t>furrows</a:t>
                      </a:r>
                      <a:r>
                        <a:rPr lang="en-US"/>
                        <a:t> or </a:t>
                      </a:r>
                      <a:r>
                        <a:rPr lang="en-US">
                          <a:hlinkClick r:id="rId3" tooltip="Porate pollen"/>
                        </a:rPr>
                        <a:t>pores</a:t>
                      </a:r>
                      <a:r>
                        <a:rPr lang="en-US"/>
                        <a:t> in pollen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three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</a:t>
                      </a:r>
                      <a:r>
                        <a:rPr lang="en-US">
                          <a:hlinkClick r:id="rId4" tooltip="Cotyledon"/>
                        </a:rPr>
                        <a:t>cotyledons</a:t>
                      </a:r>
                      <a:r>
                        <a:rPr lang="en-US"/>
                        <a:t> (leaves in the seed)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two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Arrangement of vascular bundles in the </a:t>
                      </a:r>
                      <a:r>
                        <a:rPr lang="en-US">
                          <a:hlinkClick r:id="rId5" tooltip="Plant stem"/>
                        </a:rPr>
                        <a:t>stem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scattered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concentric circles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Roots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are </a:t>
                      </a:r>
                      <a:r>
                        <a:rPr lang="en-US">
                          <a:hlinkClick r:id="rId6" tooltip="Adventitious"/>
                        </a:rPr>
                        <a:t>adventitious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develop from the </a:t>
                      </a:r>
                      <a:r>
                        <a:rPr lang="en-US">
                          <a:hlinkClick r:id="rId7" tooltip="Radicle"/>
                        </a:rPr>
                        <a:t>radicle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Arrangement of major </a:t>
                      </a:r>
                      <a:r>
                        <a:rPr lang="en-US">
                          <a:hlinkClick r:id="rId8" tooltip="Leaf"/>
                        </a:rPr>
                        <a:t>leaf veins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9" tooltip="Parallel (geometry)"/>
                        </a:rPr>
                        <a:t>parallel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10" tooltip="wiktionary:reticulate"/>
                        </a:rPr>
                        <a:t>reticulate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Monocots and </a:t>
            </a:r>
            <a:r>
              <a:rPr lang="en-US" dirty="0" err="1"/>
              <a:t>Eudicots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867400" y="1676400"/>
            <a:ext cx="12192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19800" y="17584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eudicots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4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Monocots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57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leaf at the first node of the embryo (cotyledon)</a:t>
            </a:r>
          </a:p>
          <a:p>
            <a:r>
              <a:rPr lang="en-US" dirty="0"/>
              <a:t>Scattered vascular bundles</a:t>
            </a:r>
          </a:p>
          <a:p>
            <a:r>
              <a:rPr lang="en-US" dirty="0"/>
              <a:t>Loss of vascular cambium</a:t>
            </a:r>
          </a:p>
          <a:p>
            <a:r>
              <a:rPr lang="en-US" dirty="0"/>
              <a:t>Parallel leaf venation</a:t>
            </a:r>
          </a:p>
          <a:p>
            <a:r>
              <a:rPr lang="en-US" dirty="0"/>
              <a:t>Flower parts in threes</a:t>
            </a:r>
          </a:p>
          <a:p>
            <a:r>
              <a:rPr lang="en-US" dirty="0" err="1"/>
              <a:t>Monosulcate</a:t>
            </a:r>
            <a:r>
              <a:rPr lang="en-US" dirty="0"/>
              <a:t> pollen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715000" y="2971800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c 6"/>
          <p:cNvSpPr/>
          <p:nvPr/>
        </p:nvSpPr>
        <p:spPr>
          <a:xfrm>
            <a:off x="3962400" y="2286000"/>
            <a:ext cx="2133600" cy="5943600"/>
          </a:xfrm>
          <a:prstGeom prst="arc">
            <a:avLst>
              <a:gd name="adj1" fmla="val 16200000"/>
              <a:gd name="adj2" fmla="val 7173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86600" y="2848094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Probably predated the origin of the clade</a:t>
            </a:r>
          </a:p>
        </p:txBody>
      </p:sp>
    </p:spTree>
    <p:extLst>
      <p:ext uri="{BB962C8B-B14F-4D97-AF65-F5344CB8AC3E}">
        <p14:creationId xmlns:p14="http://schemas.microsoft.com/office/powerpoint/2010/main" val="1144503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Cotyledons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96242"/>
            <a:ext cx="5561121" cy="477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213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Dactylis</a:t>
            </a:r>
            <a:r>
              <a:rPr lang="en-US" dirty="0"/>
              <a:t> </a:t>
            </a:r>
            <a:r>
              <a:rPr lang="en-US" dirty="0" err="1"/>
              <a:t>glomerata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Monoporate</a:t>
            </a:r>
            <a:r>
              <a:rPr lang="en-US" dirty="0"/>
              <a:t> pollen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590800"/>
            <a:ext cx="3868168" cy="28956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70" y="2174875"/>
            <a:ext cx="2580684" cy="3951288"/>
          </a:xfrm>
        </p:spPr>
      </p:pic>
    </p:spTree>
    <p:extLst>
      <p:ext uri="{BB962C8B-B14F-4D97-AF65-F5344CB8AC3E}">
        <p14:creationId xmlns:p14="http://schemas.microsoft.com/office/powerpoint/2010/main" val="4235491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0800000">
            <a:off x="1752600" y="5334000"/>
            <a:ext cx="3048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6400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Monocot– Grass blade</a:t>
            </a:r>
          </a:p>
        </p:txBody>
      </p:sp>
    </p:spTree>
    <p:extLst>
      <p:ext uri="{BB962C8B-B14F-4D97-AF65-F5344CB8AC3E}">
        <p14:creationId xmlns:p14="http://schemas.microsoft.com/office/powerpoint/2010/main" val="1213969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Monocots:  Scattered Vascular Bundles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44"/>
          <a:stretch/>
        </p:blipFill>
        <p:spPr>
          <a:xfrm>
            <a:off x="1560428" y="2752818"/>
            <a:ext cx="6023144" cy="1600200"/>
          </a:xfrm>
        </p:spPr>
      </p:pic>
      <p:sp>
        <p:nvSpPr>
          <p:cNvPr id="5" name="Down Arrow 4"/>
          <p:cNvSpPr/>
          <p:nvPr/>
        </p:nvSpPr>
        <p:spPr>
          <a:xfrm>
            <a:off x="6705600" y="2209800"/>
            <a:ext cx="76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81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Dichelostemma</a:t>
            </a:r>
            <a:r>
              <a:rPr lang="en-US" dirty="0"/>
              <a:t> </a:t>
            </a:r>
            <a:r>
              <a:rPr lang="en-US" dirty="0" err="1"/>
              <a:t>capitatum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89" y="1600200"/>
            <a:ext cx="5768221" cy="4525963"/>
          </a:xfrm>
        </p:spPr>
      </p:pic>
    </p:spTree>
    <p:extLst>
      <p:ext uri="{BB962C8B-B14F-4D97-AF65-F5344CB8AC3E}">
        <p14:creationId xmlns:p14="http://schemas.microsoft.com/office/powerpoint/2010/main" val="1914540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Poaceae</a:t>
            </a:r>
            <a:r>
              <a:rPr lang="en-US" dirty="0"/>
              <a:t>– the Grasses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07783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Eudicots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leaves at the first node of the embryo (cotyledons)</a:t>
            </a:r>
          </a:p>
          <a:p>
            <a:r>
              <a:rPr lang="en-US" dirty="0" err="1"/>
              <a:t>Tricolpate</a:t>
            </a:r>
            <a:r>
              <a:rPr lang="en-US" dirty="0"/>
              <a:t> pollen (or  modifications thereof)</a:t>
            </a:r>
          </a:p>
          <a:p>
            <a:r>
              <a:rPr lang="en-US" dirty="0"/>
              <a:t>Flower parts in 4s or 5s</a:t>
            </a:r>
          </a:p>
          <a:p>
            <a:r>
              <a:rPr lang="en-US" dirty="0"/>
              <a:t>Non parallel venation</a:t>
            </a:r>
          </a:p>
          <a:p>
            <a:r>
              <a:rPr lang="en-US" dirty="0"/>
              <a:t>Retention of vascular cambium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39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Viridophytes</a:t>
            </a:r>
            <a:r>
              <a:rPr lang="en-US" dirty="0"/>
              <a:t> (Green Plants) gain Chlorophyll b (no </a:t>
            </a:r>
            <a:r>
              <a:rPr lang="en-US" dirty="0" err="1"/>
              <a:t>phycobilins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Chlorophyll a  (universal)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14600"/>
            <a:ext cx="4025010" cy="210642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Chlorophyll b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90" y="2514600"/>
            <a:ext cx="4046537" cy="2158153"/>
          </a:xfrm>
          <a:noFill/>
        </p:spPr>
      </p:pic>
      <p:sp>
        <p:nvSpPr>
          <p:cNvPr id="9" name="Oval 8"/>
          <p:cNvSpPr/>
          <p:nvPr/>
        </p:nvSpPr>
        <p:spPr>
          <a:xfrm>
            <a:off x="3886200" y="2590800"/>
            <a:ext cx="685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77150" y="2545080"/>
            <a:ext cx="685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95400" y="2209800"/>
            <a:ext cx="16002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638800" y="2209800"/>
            <a:ext cx="8382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9108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Taraxacum</a:t>
            </a:r>
            <a:r>
              <a:rPr lang="en-US" dirty="0"/>
              <a:t> </a:t>
            </a:r>
            <a:r>
              <a:rPr lang="en-US" dirty="0" err="1"/>
              <a:t>officinale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Triporate</a:t>
            </a:r>
            <a:r>
              <a:rPr lang="en-US" dirty="0"/>
              <a:t> pollen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4067969" cy="304516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8400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812630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" y="0"/>
            <a:ext cx="9144000" cy="6858000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10800000">
            <a:off x="4130040" y="5257800"/>
            <a:ext cx="304800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6629400" y="5334000"/>
            <a:ext cx="3048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53000" y="6107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Eudicots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010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Eudicots</a:t>
            </a:r>
            <a:r>
              <a:rPr lang="en-US" dirty="0"/>
              <a:t>:  Vascular Cambium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 b="65000"/>
          <a:stretch/>
        </p:blipFill>
        <p:spPr>
          <a:xfrm>
            <a:off x="1905000" y="2667000"/>
            <a:ext cx="6023144" cy="1524000"/>
          </a:xfrm>
        </p:spPr>
      </p:pic>
      <p:sp>
        <p:nvSpPr>
          <p:cNvPr id="5" name="Right Arrow 4"/>
          <p:cNvSpPr/>
          <p:nvPr/>
        </p:nvSpPr>
        <p:spPr>
          <a:xfrm rot="16200000">
            <a:off x="1820360" y="4969066"/>
            <a:ext cx="1821173" cy="127894"/>
          </a:xfrm>
          <a:prstGeom prst="rightArrow">
            <a:avLst>
              <a:gd name="adj1" fmla="val 6916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8362BA3-D0BE-4A09-BEF0-2DA121F9333C}"/>
              </a:ext>
            </a:extLst>
          </p:cNvPr>
          <p:cNvSpPr/>
          <p:nvPr/>
        </p:nvSpPr>
        <p:spPr>
          <a:xfrm rot="18553525">
            <a:off x="2448062" y="4982021"/>
            <a:ext cx="2315889" cy="2036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15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Chaetopappa</a:t>
            </a:r>
            <a:r>
              <a:rPr lang="en-US" dirty="0"/>
              <a:t> </a:t>
            </a:r>
            <a:r>
              <a:rPr lang="en-US" dirty="0" err="1"/>
              <a:t>ericoides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4566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Reactions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122959" cy="5467767"/>
          </a:xfrm>
        </p:spPr>
      </p:pic>
    </p:spTree>
    <p:extLst>
      <p:ext uri="{BB962C8B-B14F-4D97-AF65-F5344CB8AC3E}">
        <p14:creationId xmlns:p14="http://schemas.microsoft.com/office/powerpoint/2010/main" val="283948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Reaction Center and Antenna Pigments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2600"/>
            <a:ext cx="4427220" cy="5021921"/>
          </a:xfrm>
        </p:spPr>
      </p:pic>
    </p:spTree>
    <p:extLst>
      <p:ext uri="{BB962C8B-B14F-4D97-AF65-F5344CB8AC3E}">
        <p14:creationId xmlns:p14="http://schemas.microsoft.com/office/powerpoint/2010/main" val="246510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Alpha-d-glucose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28800"/>
            <a:ext cx="4100512" cy="4440045"/>
          </a:xfrm>
        </p:spPr>
      </p:pic>
      <p:sp>
        <p:nvSpPr>
          <p:cNvPr id="3" name="TextBox 2"/>
          <p:cNvSpPr txBox="1"/>
          <p:nvPr/>
        </p:nvSpPr>
        <p:spPr>
          <a:xfrm>
            <a:off x="6629400" y="2057400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“d” stereoisomer is the naturally </a:t>
            </a:r>
            <a:r>
              <a:rPr lang="en-US" dirty="0" err="1"/>
              <a:t>occuring</a:t>
            </a:r>
            <a:r>
              <a:rPr lang="en-US" dirty="0"/>
              <a:t> form.  Alpha refers to the down position of the hydroxyl group on carbon 1.</a:t>
            </a:r>
          </a:p>
        </p:txBody>
      </p:sp>
    </p:spTree>
    <p:extLst>
      <p:ext uri="{BB962C8B-B14F-4D97-AF65-F5344CB8AC3E}">
        <p14:creationId xmlns:p14="http://schemas.microsoft.com/office/powerpoint/2010/main" val="45654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Polysaccharides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Starch (Green Plants or </a:t>
            </a:r>
            <a:r>
              <a:rPr lang="en-US" dirty="0" err="1"/>
              <a:t>Viridophytes</a:t>
            </a:r>
            <a:r>
              <a:rPr lang="en-US" dirty="0"/>
              <a:t>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11730"/>
            <a:ext cx="3526631" cy="352663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Seaweeds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Laminarin</a:t>
            </a:r>
            <a:r>
              <a:rPr lang="en-US" dirty="0"/>
              <a:t> (beta 1-3 and beta 1-6 linked polysaccharide)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0000"/>
            <a:ext cx="3505200" cy="177012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57200" y="2362200"/>
            <a:ext cx="1371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33600" y="2362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Alpha 1-4 linkage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9800" y="352246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Structural, beta 1-4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2200" y="466953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1711495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742</Words>
  <Application>Microsoft Office PowerPoint</Application>
  <PresentationFormat>On-screen Show (4:3)</PresentationFormat>
  <Paragraphs>171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Overview of Green Plant Phylogeny</vt:lpstr>
      <vt:lpstr>How Did We Get…</vt:lpstr>
      <vt:lpstr>PowerPoint Presentation</vt:lpstr>
      <vt:lpstr>PowerPoint Presentation</vt:lpstr>
      <vt:lpstr>Viridophytes (Green Plants) gain Chlorophyll b (no phycobilins)</vt:lpstr>
      <vt:lpstr>Light Reactions</vt:lpstr>
      <vt:lpstr>Reaction Center and Antenna Pigments</vt:lpstr>
      <vt:lpstr>Alpha-d-glucose</vt:lpstr>
      <vt:lpstr>Polysaccharides</vt:lpstr>
      <vt:lpstr>PowerPoint Presentation</vt:lpstr>
      <vt:lpstr>Chara– a green alga</vt:lpstr>
      <vt:lpstr>Multicellular Sporophyte– Liverworts</vt:lpstr>
      <vt:lpstr>PowerPoint Presentation</vt:lpstr>
      <vt:lpstr>Liverworts</vt:lpstr>
      <vt:lpstr>Mosses</vt:lpstr>
      <vt:lpstr>Stomata– Orthotrichum rupestre (moss)</vt:lpstr>
      <vt:lpstr>Hornworts– note persistently green sporophyte</vt:lpstr>
      <vt:lpstr>PowerPoint Presentation</vt:lpstr>
      <vt:lpstr>Xylem is formed from tracheids and vessel elements</vt:lpstr>
      <vt:lpstr>Lignin</vt:lpstr>
      <vt:lpstr>Primary and Secondary Xylem:  Vascular Cambium</vt:lpstr>
      <vt:lpstr>Lycophytes– Selaginella underwoodii</vt:lpstr>
      <vt:lpstr>Ferns</vt:lpstr>
      <vt:lpstr>PowerPoint Presentation</vt:lpstr>
      <vt:lpstr>Acrogymnosperms-- conifers</vt:lpstr>
      <vt:lpstr>Acrogymnosperms-- Gnetophytes</vt:lpstr>
      <vt:lpstr>Acrogymnosperms-- Gnetophytes</vt:lpstr>
      <vt:lpstr>Acrogymnosperms-- Gnetum</vt:lpstr>
      <vt:lpstr>PowerPoint Presentation</vt:lpstr>
      <vt:lpstr>Many Angiosperm Synapomorphies</vt:lpstr>
      <vt:lpstr>Evolution of the Carpel (One Hypothesis)</vt:lpstr>
      <vt:lpstr>ANA Grade</vt:lpstr>
      <vt:lpstr>ANA Grade</vt:lpstr>
      <vt:lpstr>Amborella trichopoda</vt:lpstr>
      <vt:lpstr>Nymphaeales– the water lilies</vt:lpstr>
      <vt:lpstr>Austrobaileyales:  Illium verum (Star Anise)</vt:lpstr>
      <vt:lpstr>ANA Grade to Magnoliids, Monocots and Eudicots</vt:lpstr>
      <vt:lpstr>Magnoliid Clade</vt:lpstr>
      <vt:lpstr>Magnoliids:  Piperales:  Anemopsis californica</vt:lpstr>
      <vt:lpstr>Magnoliids:  Piperales:  Aristolochia watsonii</vt:lpstr>
      <vt:lpstr>Monocots and Eudicots </vt:lpstr>
      <vt:lpstr>Monocots</vt:lpstr>
      <vt:lpstr>Cotyledons</vt:lpstr>
      <vt:lpstr>Dactylis glomerata</vt:lpstr>
      <vt:lpstr>PowerPoint Presentation</vt:lpstr>
      <vt:lpstr>Monocots:  Scattered Vascular Bundles</vt:lpstr>
      <vt:lpstr>Dichelostemma capitatum</vt:lpstr>
      <vt:lpstr>Poaceae– the Grasses</vt:lpstr>
      <vt:lpstr>Eudicots</vt:lpstr>
      <vt:lpstr>Taraxacum officinale</vt:lpstr>
      <vt:lpstr>PowerPoint Presentation</vt:lpstr>
      <vt:lpstr>Eudicots:  Vascular Cambium</vt:lpstr>
      <vt:lpstr>Chaetopappa ericoides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Green Plant Phylogeny</dc:title>
  <dc:creator>Russ</dc:creator>
  <cp:lastModifiedBy>Russ Kleinman</cp:lastModifiedBy>
  <cp:revision>87</cp:revision>
  <dcterms:created xsi:type="dcterms:W3CDTF">2011-06-20T23:00:30Z</dcterms:created>
  <dcterms:modified xsi:type="dcterms:W3CDTF">2019-06-26T19:45:21Z</dcterms:modified>
</cp:coreProperties>
</file>